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1650" r:id="rId2"/>
    <p:sldId id="1592" r:id="rId3"/>
    <p:sldId id="1919" r:id="rId4"/>
    <p:sldId id="1915" r:id="rId5"/>
    <p:sldId id="1916" r:id="rId6"/>
    <p:sldId id="1917" r:id="rId7"/>
    <p:sldId id="1918" r:id="rId8"/>
    <p:sldId id="1920" r:id="rId9"/>
    <p:sldId id="1921" r:id="rId10"/>
    <p:sldId id="1743" r:id="rId11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500"/>
    <a:srgbClr val="9966FF"/>
    <a:srgbClr val="F3FAFB"/>
    <a:srgbClr val="BBE0E3"/>
    <a:srgbClr val="00D6B4"/>
    <a:srgbClr val="FFFF66"/>
    <a:srgbClr val="FFF649"/>
    <a:srgbClr val="0000FF"/>
    <a:srgbClr val="3399F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671" autoAdjust="0"/>
    <p:restoredTop sz="91837" autoAdjust="0"/>
  </p:normalViewPr>
  <p:slideViewPr>
    <p:cSldViewPr>
      <p:cViewPr varScale="1">
        <p:scale>
          <a:sx n="156" d="100"/>
          <a:sy n="156" d="100"/>
        </p:scale>
        <p:origin x="320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29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D57D1-B24E-5540-BE5E-0D6D0708723E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ED0F8-1288-7845-A940-7A470F1CD5F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087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>
</file>

<file path=ppt/media/image2.tiff>
</file>

<file path=ppt/media/image3.jpeg>
</file>

<file path=ppt/media/image4.png>
</file>

<file path=ppt/media/image5.sv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D885C0F-FD11-D74E-B856-234FA2AE9F8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449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85C0F-FD11-D74E-B856-234FA2AE9F8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1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85C0F-FD11-D74E-B856-234FA2AE9F8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69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4"/>
            <a:ext cx="7772400" cy="1102519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12C1190D-D4CF-C14D-BD1C-720E38D97F4C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306EF4-F9BF-9E49-B64C-C0F92A8F6D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8375"/>
            <a:ext cx="3384376" cy="676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E348D874-1885-344D-9129-D1D401BAA91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BBA555-4FF9-624D-B46A-6550E5BDB27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530EB858-6B5C-B24B-BC6C-CB4245C8C48A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C0BBCD-55E7-C945-A65B-2C9E31A687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8375"/>
            <a:ext cx="3384376" cy="676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8A117834-10EA-674C-BE38-EE46FB347CD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D985CF90-091E-FC46-8321-386BE01E601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69FB6565-498A-0642-9FF4-495B5369B62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DBC2A2C0-E6E8-7943-9986-5AFA3EDE2CA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14F3B564-2591-B148-92B9-4A1C9FD989A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3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1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804884-BB06-CD46-85B4-68628CE178B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8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© J. Christopher Beck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fld id="{0FA576AE-E963-F94B-9878-417669ED776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1"/>
            <a:ext cx="6096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B144F6AC-5F16-5A41-8597-64D08933212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736E6BE5-9202-1A42-9EE8-199482702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19800" y="3765550"/>
            <a:ext cx="3200400" cy="1409700"/>
          </a:xfrm>
        </p:spPr>
        <p:txBody>
          <a:bodyPr/>
          <a:lstStyle/>
          <a:p>
            <a:pPr algn="l"/>
            <a:r>
              <a:rPr lang="en-US" sz="1800" dirty="0"/>
              <a:t>J. Christopher Beck</a:t>
            </a:r>
          </a:p>
          <a:p>
            <a:pPr algn="l"/>
            <a:r>
              <a:rPr lang="en-US" sz="1800" dirty="0"/>
              <a:t>Department of Mechanical &amp; </a:t>
            </a:r>
            <a:br>
              <a:rPr lang="en-US" sz="1800" dirty="0"/>
            </a:br>
            <a:r>
              <a:rPr lang="en-US" sz="1800" dirty="0"/>
              <a:t>Industrial Engineering</a:t>
            </a:r>
          </a:p>
          <a:p>
            <a:pPr algn="l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jcb@mie.utoronto.ca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A3F4F0-33CE-8041-9ED6-7F1679EFC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958" y="880837"/>
            <a:ext cx="8458200" cy="2010296"/>
          </a:xfrm>
        </p:spPr>
        <p:txBody>
          <a:bodyPr/>
          <a:lstStyle/>
          <a:p>
            <a:pPr algn="ctr"/>
            <a:r>
              <a:rPr lang="en-CA" sz="4000" dirty="0"/>
              <a:t>APS106 2023 LEC03</a:t>
            </a:r>
            <a:br>
              <a:rPr lang="en-CA" sz="4000" dirty="0"/>
            </a:br>
            <a:r>
              <a:rPr lang="en-CA" sz="4000" dirty="0"/>
              <a:t>Prof. Beck</a:t>
            </a:r>
            <a:br>
              <a:rPr lang="en-CA" sz="4000" dirty="0"/>
            </a:br>
            <a:r>
              <a:rPr lang="en-CA" sz="4000" dirty="0"/>
              <a:t>Mon, Wed, &amp; Thu: 15:10 in KP108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86239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38AA9-F3D1-0B40-AAA6-7272DED8EE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30EB858-6B5C-B24B-BC6C-CB4245C8C48A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44123-F69B-6C4C-B631-98E8DF456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590550"/>
            <a:ext cx="4102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176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89D90-A905-FF44-AF2C-1119B55E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J. Christopher Beck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44B5-76E1-4E44-9225-C7BD120C5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MSc &amp; PhD in CS at U of T</a:t>
            </a:r>
          </a:p>
          <a:p>
            <a:r>
              <a:rPr lang="en-US" dirty="0"/>
              <a:t>4 years in industry</a:t>
            </a:r>
          </a:p>
          <a:p>
            <a:r>
              <a:rPr lang="en-US" dirty="0"/>
              <a:t>Artificial Intelligence &amp; </a:t>
            </a:r>
            <a:br>
              <a:rPr lang="en-US" dirty="0"/>
            </a:br>
            <a:r>
              <a:rPr lang="en-US" dirty="0"/>
              <a:t>Operations Research</a:t>
            </a:r>
          </a:p>
          <a:p>
            <a:r>
              <a:rPr lang="en-US" dirty="0"/>
              <a:t>Scheduling, planning,</a:t>
            </a:r>
            <a:br>
              <a:rPr lang="en-US" dirty="0"/>
            </a:br>
            <a:r>
              <a:rPr lang="en-US" dirty="0"/>
              <a:t>combinatorial optimization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5179D-5A25-5249-BC6F-D3DC57C622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30EB858-6B5C-B24B-BC6C-CB4245C8C48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8AE00BA-FCE6-2841-9C87-98231F0DFCEC}"/>
              </a:ext>
            </a:extLst>
          </p:cNvPr>
          <p:cNvSpPr/>
          <p:nvPr/>
        </p:nvSpPr>
        <p:spPr>
          <a:xfrm>
            <a:off x="6011636" y="3181350"/>
            <a:ext cx="2819400" cy="1066799"/>
          </a:xfrm>
          <a:prstGeom prst="roundRect">
            <a:avLst/>
          </a:prstGeom>
          <a:solidFill>
            <a:schemeClr val="tx1"/>
          </a:solidFill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Since 2004 in MIE</a:t>
            </a:r>
          </a:p>
          <a:p>
            <a:pPr algn="ctr"/>
            <a:r>
              <a:rPr lang="en-US" sz="2000" dirty="0">
                <a:solidFill>
                  <a:srgbClr val="FFFF00"/>
                </a:solidFill>
              </a:rPr>
              <a:t>APS106 since 2010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242EA4-BA70-A7DE-7079-669A5F9B0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636" y="178595"/>
            <a:ext cx="2819400" cy="211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573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to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is coding part of </a:t>
            </a:r>
            <a:br>
              <a:rPr lang="en-US" dirty="0"/>
            </a:br>
            <a:r>
              <a:rPr lang="en-US" dirty="0"/>
              <a:t>an engineering </a:t>
            </a:r>
            <a:br>
              <a:rPr lang="en-US" dirty="0"/>
            </a:br>
            <a:r>
              <a:rPr lang="en-US" dirty="0"/>
              <a:t>program?</a:t>
            </a:r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DF76DF23-0D83-164A-A7B7-14CF5D608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9300" y="1883174"/>
            <a:ext cx="4127500" cy="2755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40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a Step 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do we organize university </a:t>
            </a:r>
            <a:br>
              <a:rPr lang="en-US" dirty="0"/>
            </a:br>
            <a:r>
              <a:rPr lang="en-US" dirty="0"/>
              <a:t>instruction like this?</a:t>
            </a:r>
          </a:p>
          <a:p>
            <a:pPr lvl="1"/>
            <a:r>
              <a:rPr lang="en-US" dirty="0"/>
              <a:t>Lectures, tutorials, </a:t>
            </a:r>
            <a:r>
              <a:rPr lang="en-US" dirty="0" err="1"/>
              <a:t>practicals</a:t>
            </a:r>
            <a:r>
              <a:rPr lang="en-US" dirty="0"/>
              <a:t>?</a:t>
            </a:r>
          </a:p>
          <a:p>
            <a:r>
              <a:rPr lang="en-US" dirty="0"/>
              <a:t>Especially with coding, there are </a:t>
            </a:r>
            <a:br>
              <a:rPr lang="en-US" dirty="0"/>
            </a:br>
            <a:r>
              <a:rPr lang="en-US" dirty="0"/>
              <a:t>a bunch of resources available</a:t>
            </a:r>
          </a:p>
          <a:p>
            <a:pPr lvl="1"/>
            <a:r>
              <a:rPr lang="en-US" dirty="0"/>
              <a:t>Why not just give you a textbook and then an exam in 13 weeks?</a:t>
            </a:r>
          </a:p>
        </p:txBody>
      </p:sp>
      <p:pic>
        <p:nvPicPr>
          <p:cNvPr id="10" name="Graphic 9" descr="Beginning outline">
            <a:extLst>
              <a:ext uri="{FF2B5EF4-FFF2-40B4-BE49-F238E27FC236}">
                <a16:creationId xmlns:a16="http://schemas.microsoft.com/office/drawing/2014/main" id="{7C91A864-326E-E04D-8EC5-DB49BD1B1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81800" y="205979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37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“Meta-cognition”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Thinking about thinking</a:t>
            </a:r>
          </a:p>
          <a:p>
            <a:r>
              <a:rPr lang="en-US" dirty="0"/>
              <a:t>Learning strategies</a:t>
            </a:r>
          </a:p>
          <a:p>
            <a:pPr lvl="1"/>
            <a:r>
              <a:rPr lang="en-US" dirty="0"/>
              <a:t>How do you learn? What works for you?</a:t>
            </a:r>
          </a:p>
          <a:p>
            <a:endParaRPr lang="en-US" dirty="0"/>
          </a:p>
        </p:txBody>
      </p:sp>
      <p:pic>
        <p:nvPicPr>
          <p:cNvPr id="5" name="Graphic 4" descr="Idea with solid fill">
            <a:extLst>
              <a:ext uri="{FF2B5EF4-FFF2-40B4-BE49-F238E27FC236}">
                <a16:creationId xmlns:a16="http://schemas.microsoft.com/office/drawing/2014/main" id="{2CEBE186-B161-0D42-AB8C-531205DE1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9400" y="148829"/>
            <a:ext cx="1828800" cy="182880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EA7F300-6EAD-9E45-BDAA-BD6F801F636E}"/>
              </a:ext>
            </a:extLst>
          </p:cNvPr>
          <p:cNvSpPr/>
          <p:nvPr/>
        </p:nvSpPr>
        <p:spPr>
          <a:xfrm>
            <a:off x="1562100" y="3486150"/>
            <a:ext cx="6019800" cy="715463"/>
          </a:xfrm>
          <a:prstGeom prst="roundRect">
            <a:avLst/>
          </a:prstGeom>
          <a:solidFill>
            <a:srgbClr val="FFE500"/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Ultimately, you are going to need to figure this out</a:t>
            </a:r>
          </a:p>
        </p:txBody>
      </p:sp>
    </p:spTree>
    <p:extLst>
      <p:ext uri="{BB962C8B-B14F-4D97-AF65-F5344CB8AC3E}">
        <p14:creationId xmlns:p14="http://schemas.microsoft.com/office/powerpoint/2010/main" val="3732760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Different about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Extremely cumulative</a:t>
            </a:r>
          </a:p>
          <a:p>
            <a:pPr lvl="1"/>
            <a:r>
              <a:rPr lang="en-US" dirty="0"/>
              <a:t>New material builds on old material</a:t>
            </a:r>
          </a:p>
          <a:p>
            <a:r>
              <a:rPr lang="en-US" dirty="0"/>
              <a:t>Simple code, complex combination</a:t>
            </a:r>
          </a:p>
          <a:p>
            <a:pPr lvl="1"/>
            <a:r>
              <a:rPr lang="en-US" dirty="0"/>
              <a:t>Only 4 concepts: assignment, functions, branching (if-statements), iteration (loops)</a:t>
            </a:r>
          </a:p>
          <a:p>
            <a:pPr lvl="1"/>
            <a:r>
              <a:rPr lang="en-US" dirty="0"/>
              <a:t>But an infinite number of ways they can be combined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859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Different about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It’s a skill</a:t>
            </a:r>
          </a:p>
          <a:p>
            <a:pPr lvl="1"/>
            <a:r>
              <a:rPr lang="en-US" dirty="0"/>
              <a:t>You can’t learn to play piano </a:t>
            </a:r>
            <a:br>
              <a:rPr lang="en-US" dirty="0"/>
            </a:br>
            <a:r>
              <a:rPr lang="en-US" dirty="0"/>
              <a:t>by attending lectures</a:t>
            </a:r>
          </a:p>
          <a:p>
            <a:r>
              <a:rPr lang="en-US" dirty="0"/>
              <a:t>It’s creative even </a:t>
            </a:r>
            <a:br>
              <a:rPr lang="en-US" dirty="0"/>
            </a:br>
            <a:r>
              <a:rPr lang="en-US" dirty="0"/>
              <a:t>at the beginning</a:t>
            </a:r>
          </a:p>
          <a:p>
            <a:endParaRPr lang="en-US" dirty="0"/>
          </a:p>
        </p:txBody>
      </p:sp>
      <p:pic>
        <p:nvPicPr>
          <p:cNvPr id="7" name="Picture 6" descr="Piano keys">
            <a:extLst>
              <a:ext uri="{FF2B5EF4-FFF2-40B4-BE49-F238E27FC236}">
                <a16:creationId xmlns:a16="http://schemas.microsoft.com/office/drawing/2014/main" id="{767102D5-33D8-0B49-8090-4D219A6AE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536" y="2571750"/>
            <a:ext cx="3164564" cy="211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0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for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14550"/>
            <a:ext cx="8229600" cy="2480072"/>
          </a:xfrm>
        </p:spPr>
        <p:txBody>
          <a:bodyPr>
            <a:normAutofit/>
          </a:bodyPr>
          <a:lstStyle/>
          <a:p>
            <a:r>
              <a:rPr lang="en-US" dirty="0"/>
              <a:t>Don’t be passive: think and code</a:t>
            </a:r>
          </a:p>
          <a:p>
            <a:pPr lvl="1"/>
            <a:r>
              <a:rPr lang="en-US" dirty="0"/>
              <a:t>You are unlikely to be successful by</a:t>
            </a:r>
            <a:br>
              <a:rPr lang="en-US" dirty="0"/>
            </a:br>
            <a:r>
              <a:rPr lang="en-US" dirty="0"/>
              <a:t>just attending lecture and doing the labs</a:t>
            </a:r>
          </a:p>
          <a:p>
            <a:r>
              <a:rPr lang="en-US" dirty="0"/>
              <a:t>Practice, practice, practice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5DEBC3F-FC83-C84D-8204-C41AE58B342A}"/>
              </a:ext>
            </a:extLst>
          </p:cNvPr>
          <p:cNvSpPr/>
          <p:nvPr/>
        </p:nvSpPr>
        <p:spPr>
          <a:xfrm>
            <a:off x="571500" y="1207114"/>
            <a:ext cx="8001000" cy="715463"/>
          </a:xfrm>
          <a:prstGeom prst="roundRect">
            <a:avLst/>
          </a:prstGeom>
          <a:solidFill>
            <a:srgbClr val="FFE500"/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Ultimately, you are going to need to work out your own strategies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62B1A52-5E5C-294C-A24F-F2A4CDBEBC46}"/>
              </a:ext>
            </a:extLst>
          </p:cNvPr>
          <p:cNvSpPr/>
          <p:nvPr/>
        </p:nvSpPr>
        <p:spPr>
          <a:xfrm>
            <a:off x="7162800" y="3638550"/>
            <a:ext cx="1752600" cy="138713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7030A0"/>
                </a:solidFill>
              </a:rPr>
              <a:t>Very difficult to “catch up”</a:t>
            </a:r>
          </a:p>
        </p:txBody>
      </p:sp>
    </p:spTree>
    <p:extLst>
      <p:ext uri="{BB962C8B-B14F-4D97-AF65-F5344CB8AC3E}">
        <p14:creationId xmlns:p14="http://schemas.microsoft.com/office/powerpoint/2010/main" val="182530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EACE-031A-EA40-86E0-BEF931CB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these lectures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B483D-6632-2544-A403-D851D468D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077200" cy="3394472"/>
          </a:xfrm>
        </p:spPr>
        <p:txBody>
          <a:bodyPr>
            <a:normAutofit/>
          </a:bodyPr>
          <a:lstStyle/>
          <a:p>
            <a:r>
              <a:rPr lang="en-US" dirty="0"/>
              <a:t>I’m going to write code in front of you, make mistakes, try to fix them, get confused, get unconfused (just like you)</a:t>
            </a:r>
          </a:p>
          <a:p>
            <a:r>
              <a:rPr lang="en-US" dirty="0"/>
              <a:t>Using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1"/>
            <a:r>
              <a:rPr lang="en-US" dirty="0"/>
              <a:t>You can download the notebooks and “code along” if you like</a:t>
            </a:r>
          </a:p>
          <a:p>
            <a:pPr lvl="1"/>
            <a:r>
              <a:rPr lang="en-US" dirty="0"/>
              <a:t>Look at the notebooks before lecture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7237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210413</TotalTime>
  <Words>343</Words>
  <Application>Microsoft Macintosh PowerPoint</Application>
  <PresentationFormat>On-screen Show (16:9)</PresentationFormat>
  <Paragraphs>48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Courier New</vt:lpstr>
      <vt:lpstr>Default Design</vt:lpstr>
      <vt:lpstr>APS106 2023 LEC03 Prof. Beck Mon, Wed, &amp; Thu: 15:10 in KP108</vt:lpstr>
      <vt:lpstr>J. Christopher Beck</vt:lpstr>
      <vt:lpstr>Why Learn to Code?</vt:lpstr>
      <vt:lpstr>Taking a Step Back</vt:lpstr>
      <vt:lpstr>“Meta-cognition”</vt:lpstr>
      <vt:lpstr>What’s Different about Coding</vt:lpstr>
      <vt:lpstr>What’s Different about Coding</vt:lpstr>
      <vt:lpstr>Advice for the Course</vt:lpstr>
      <vt:lpstr>How do these lectures work?</vt:lpstr>
      <vt:lpstr>PowerPoint Presentation</vt:lpstr>
    </vt:vector>
  </TitlesOfParts>
  <Company>U of T, Mechanical &amp; Industrial Eng.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Kendra Hawke</dc:creator>
  <cp:lastModifiedBy>Chris Beck</cp:lastModifiedBy>
  <cp:revision>1775</cp:revision>
  <dcterms:created xsi:type="dcterms:W3CDTF">2013-05-28T15:54:59Z</dcterms:created>
  <dcterms:modified xsi:type="dcterms:W3CDTF">2022-11-03T16:40:28Z</dcterms:modified>
</cp:coreProperties>
</file>

<file path=docProps/thumbnail.jpeg>
</file>